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6E"/>
    <a:srgbClr val="0E0F6E"/>
    <a:srgbClr val="CA2026"/>
    <a:srgbClr val="CB2126"/>
    <a:srgbClr val="0F106D"/>
    <a:srgbClr val="C81A1F"/>
    <a:srgbClr val="0E0F6F"/>
    <a:srgbClr val="000060"/>
    <a:srgbClr val="090A6B"/>
    <a:srgbClr val="0B0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A8E33-5D2D-46B0-9D81-22F3486EF52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83EF8-7E23-4133-AF55-377BF7864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5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AA5A29-F556-FC0C-300A-D368EEDFA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BE23AE-41FD-B1B3-A7F9-91F3AC558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4258828"/>
            <a:ext cx="10501744" cy="2608409"/>
          </a:xfrm>
        </p:spPr>
        <p:txBody>
          <a:bodyPr anchor="b">
            <a:normAutofit/>
          </a:bodyPr>
          <a:lstStyle>
            <a:lvl1pPr algn="l">
              <a:defRPr sz="7200" b="1" baseline="0">
                <a:solidFill>
                  <a:srgbClr val="070768"/>
                </a:solidFill>
                <a:latin typeface="Aeonik TRIAL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37824-5779-24FD-BC28-BD5E9D958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799" y="7161069"/>
            <a:ext cx="10501745" cy="3311524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rgbClr val="CA2126"/>
                </a:solidFill>
                <a:latin typeface="Aeonik TRIAL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D322-ADB2-00F4-5C59-D528BF55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5E3E5-D1C8-5888-2243-22649A20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E4A2-B8EF-5A55-7ABC-4FA9B2BE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9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2B25-8F5A-BC15-07B2-CD0F0786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37253-3489-C940-80B4-FE3FDF16A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B60B-7E8D-8C62-FA33-7D0F1326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87F9-8A20-6B2F-6472-D5B56E86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9A28-F9D9-9B1A-287E-8735B8A2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0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15B94-1B1C-4AEA-C2FD-58BBAEEF7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6A39D-70F4-BC34-96AE-1A990C601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ED9E8-5536-3E57-5BB2-F4109DF7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E8C3-19B0-0634-DC67-B9C5384A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05982-5592-B06F-A116-6ED61CCC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C220-CF74-9B65-F204-79871B7E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064759"/>
            <a:ext cx="21031200" cy="1407104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1126E"/>
                </a:solidFill>
                <a:latin typeface="Aeonik T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6626-4569-184A-640E-DC8CFC852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800">
                <a:latin typeface="Aeonik TRIAL" panose="020B0503030300000000"/>
              </a:defRPr>
            </a:lvl1pPr>
            <a:lvl2pPr>
              <a:defRPr lang="en-US" sz="44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2pPr>
            <a:lvl3pPr>
              <a:defRPr lang="en-US" sz="40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3pPr>
            <a:lvl4pPr>
              <a:defRPr lang="en-US" sz="36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4pPr>
            <a:lvl5pPr>
              <a:defRPr lang="en-US" sz="36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1EC37-F756-FB56-2445-A96D86A0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67979-D066-F571-908D-06AFE7DC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91CC-BF20-2743-8D0B-2A64EA2E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1540-6586-8720-94C3-22309BFC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>
            <a:normAutofit/>
          </a:bodyPr>
          <a:lstStyle>
            <a:lvl1pPr algn="ctr">
              <a:defRPr sz="8800" b="1">
                <a:solidFill>
                  <a:srgbClr val="000061"/>
                </a:solidFill>
                <a:latin typeface="Aeonik T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61368-B384-56BD-4A2B-BB5843BF1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>
            <a:normAutofit/>
          </a:bodyPr>
          <a:lstStyle>
            <a:lvl1pPr marL="0" indent="0" algn="ctr">
              <a:buNone/>
              <a:defRPr sz="6000" b="0">
                <a:solidFill>
                  <a:srgbClr val="C91D23"/>
                </a:solidFill>
                <a:latin typeface="Aeonik TRIAL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54A73-D325-D1A9-C120-92F3B59A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6192-82B0-1461-7883-B314A72D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06F63-A5B4-219E-8D9B-FE4F8998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9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03E5-317D-93B4-DD3D-825B6987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0EA6F-7AE0-7D21-E4AE-61515BF7E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254AD-57E3-3BEA-5299-416170F3A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C0E1B-A55F-F2CF-EDF9-53303E3A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66D75-62CD-9EF9-5CA8-CDB0E1D1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03E7-3BF4-618E-3F72-316487E3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9134-E380-F901-B275-5E8FEC70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29634-DDB4-9E75-2CD6-A683E4D0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9D3ED-A3CE-F40D-8672-BF3CB975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2E606-C5CF-6583-A43C-BEC7321A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9D660-D77B-EAF4-E0CD-DB8B9A08D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A145A-5C60-EF84-463E-357407F4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8F117-3F75-2DEE-450B-EAE9EAE0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E82C4-E8C1-EBC1-183E-25047F3A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7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F14A-BD1D-2B9C-AB5F-5594ED0D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14D2D-1DAD-28DC-4154-F5FEADCA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DD453-7425-CBD5-58BF-6DFE86DD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EFADE-8128-9B19-C7B8-7D6D2A3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3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8F960-D29C-EA01-5DD6-C2878AC2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C79DA-ABDD-F281-1D16-E5C97523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2EFD1-9D8B-C130-0A8F-10FFE0EE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2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23C5-5AAD-6617-0A2C-0DD41755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375E-B9DB-CED0-B2BA-10FBA2D7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F3E6-5BE4-1502-90B3-6C59543C2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D7B1D-2030-1D89-9AFC-0DC62E0B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CB0AF-7DCB-DCE5-8D80-1A3F5392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3D87B-EC84-090C-78BA-2F92E612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B6CE-915A-49F1-14CC-0CA23E8C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A5276-20A1-5B4B-A7A0-3DF239FC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331C2-38C2-703D-CE13-4B3A57BE9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5E719-9A23-1FAD-A9E9-FCC707BA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37DD-B4EF-F521-57DF-ACE20E0F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EB619-86EE-AE44-DBAC-F6DD990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70A66F-AF0F-15FF-D99E-2BD98A53143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A68FC-3F89-8B9A-EAD7-DF5894C6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E9592-2056-BD79-A163-A5B0BCA9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A6A4-332B-B09B-3D7A-FE110E4D7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2E993-2C4A-4698-8E15-B21B6DF93C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423BC-B0BA-87FF-1CD6-7CF9FE17D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6141-221C-3900-8BAC-8A785918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1155-9495-41D6-9070-34FA0CC9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CBDC-0294-2E88-F019-67031E8E9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UCF101 Video Action Recognition with CNN-RNN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D7B16-F698-2765-938A-1F71B63654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 </a:t>
            </a:r>
            <a:r>
              <a:rPr lang="en-US" sz="7000" dirty="0"/>
              <a:t>A Deep Learning Approach to Human Action Classification</a:t>
            </a:r>
          </a:p>
          <a:p>
            <a:endParaRPr lang="en-US" dirty="0"/>
          </a:p>
          <a:p>
            <a:pPr algn="l"/>
            <a:r>
              <a:rPr lang="en-US" sz="4800" dirty="0">
                <a:solidFill>
                  <a:schemeClr val="tx1"/>
                </a:solidFill>
              </a:rPr>
              <a:t>By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sz="4400" dirty="0">
                <a:solidFill>
                  <a:schemeClr val="tx1"/>
                </a:solidFill>
              </a:rPr>
              <a:t>Mohamed Yasser 20100290</a:t>
            </a:r>
          </a:p>
        </p:txBody>
      </p:sp>
    </p:spTree>
    <p:extLst>
      <p:ext uri="{BB962C8B-B14F-4D97-AF65-F5344CB8AC3E}">
        <p14:creationId xmlns:p14="http://schemas.microsoft.com/office/powerpoint/2010/main" val="160282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CAB3-4A18-3876-632C-DBF69B70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Head - </a:t>
            </a:r>
            <a:r>
              <a:rPr lang="en-US" dirty="0" err="1"/>
              <a:t>BiLSTM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29C43-CEC3-58FB-AE5B-F897B0A7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BiLSTM</a:t>
            </a:r>
            <a:r>
              <a:rPr lang="en-US" b="1" dirty="0"/>
              <a:t> Configuration</a:t>
            </a:r>
          </a:p>
          <a:p>
            <a:r>
              <a:rPr lang="en-US" b="1" dirty="0"/>
              <a:t>Type</a:t>
            </a:r>
            <a:r>
              <a:rPr lang="en-US" dirty="0"/>
              <a:t>: Bidirectional LSTM</a:t>
            </a:r>
          </a:p>
          <a:p>
            <a:r>
              <a:rPr lang="en-US" b="1" dirty="0"/>
              <a:t>Hidden Size</a:t>
            </a:r>
            <a:r>
              <a:rPr lang="en-US" dirty="0"/>
              <a:t>: 256</a:t>
            </a:r>
          </a:p>
          <a:p>
            <a:r>
              <a:rPr lang="en-US" b="1" dirty="0"/>
              <a:t>Layers</a:t>
            </a:r>
            <a:r>
              <a:rPr lang="en-US" dirty="0"/>
              <a:t>: 1</a:t>
            </a:r>
          </a:p>
          <a:p>
            <a:r>
              <a:rPr lang="en-US" b="1" dirty="0"/>
              <a:t>Dropout</a:t>
            </a:r>
            <a:r>
              <a:rPr lang="en-US" dirty="0"/>
              <a:t>: 0.3</a:t>
            </a:r>
          </a:p>
          <a:p>
            <a:r>
              <a:rPr lang="en-US" b="1" dirty="0"/>
              <a:t>Pooling</a:t>
            </a:r>
            <a:r>
              <a:rPr lang="en-US" dirty="0"/>
              <a:t>: Attention-based temporal pooling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</a:t>
            </a:r>
            <a:r>
              <a:rPr lang="en-US" b="1" dirty="0" err="1"/>
              <a:t>BiLSTM</a:t>
            </a:r>
            <a:endParaRPr lang="en-US" b="1" dirty="0"/>
          </a:p>
          <a:p>
            <a:r>
              <a:rPr lang="en-US" dirty="0"/>
              <a:t>Captures temporal dependencies in both directions</a:t>
            </a:r>
          </a:p>
          <a:p>
            <a:r>
              <a:rPr lang="en-US" dirty="0"/>
              <a:t>Effective for sequence modeling</a:t>
            </a:r>
          </a:p>
          <a:p>
            <a:r>
              <a:rPr lang="en-US" dirty="0"/>
              <a:t>Computationally efficient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E39D6-2FEA-DD60-7422-39AA44AD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076" y="3471863"/>
            <a:ext cx="9597916" cy="5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9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BD4A-02EC-E181-8D4E-E9993F39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Strategy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F0C5-D8D5-B091-F68C-C9834269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6591722" cy="87026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Progressive Training</a:t>
            </a:r>
          </a:p>
          <a:p>
            <a:r>
              <a:rPr lang="de-DE" b="1" dirty="0"/>
              <a:t>Phase 1: Frozen Backbone (Epochs 1-5)</a:t>
            </a:r>
          </a:p>
          <a:p>
            <a:pPr lvl="1"/>
            <a:r>
              <a:rPr lang="de-DE" dirty="0"/>
              <a:t>Freeze ResNet layers</a:t>
            </a:r>
          </a:p>
          <a:p>
            <a:pPr lvl="1"/>
            <a:r>
              <a:rPr lang="de-DE" dirty="0"/>
              <a:t>Train only LSTM + classifier</a:t>
            </a:r>
          </a:p>
          <a:p>
            <a:pPr lvl="1"/>
            <a:r>
              <a:rPr lang="de-DE" dirty="0"/>
              <a:t>Learning rate: 3e-4</a:t>
            </a:r>
          </a:p>
          <a:p>
            <a:endParaRPr lang="en-US" dirty="0"/>
          </a:p>
          <a:p>
            <a:r>
              <a:rPr lang="en-US" b="1" dirty="0"/>
              <a:t>Phase 2</a:t>
            </a:r>
            <a:r>
              <a:rPr lang="en-US" dirty="0"/>
              <a:t>: Progressive Unfreezing (Epochs 6+)</a:t>
            </a:r>
          </a:p>
          <a:p>
            <a:pPr lvl="1"/>
            <a:r>
              <a:rPr lang="en-US" dirty="0"/>
              <a:t>Unfreeze later </a:t>
            </a:r>
            <a:r>
              <a:rPr lang="en-US" dirty="0" err="1"/>
              <a:t>ResNet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Fine-tune entire model</a:t>
            </a:r>
          </a:p>
          <a:p>
            <a:pPr lvl="1"/>
            <a:r>
              <a:rPr lang="en-US" dirty="0"/>
              <a:t>Cosine annealing LR schedule</a:t>
            </a:r>
          </a:p>
          <a:p>
            <a:pPr lvl="1"/>
            <a:endParaRPr lang="en-US" dirty="0"/>
          </a:p>
          <a:p>
            <a:pPr marL="914400" lvl="1" indent="0">
              <a:buNone/>
            </a:pPr>
            <a:r>
              <a:rPr lang="en-US" b="1" dirty="0"/>
              <a:t>Key Innovation</a:t>
            </a:r>
            <a:r>
              <a:rPr lang="en-US" dirty="0"/>
              <a:t>: Progressive unfreezing strategy balances computational efficiency with model performance on consumer-grade hardware.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3CDC4-E91D-2AD0-6A0D-ECCB9A98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366" y="3471863"/>
            <a:ext cx="4651512" cy="58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F632-8D15-529D-5F4E-B2442786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51BF-3A51-1CAD-A1E7-009E5351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Training Configuration</a:t>
            </a:r>
          </a:p>
          <a:p>
            <a:pPr lvl="1"/>
            <a:r>
              <a:rPr lang="en-US" b="1" dirty="0"/>
              <a:t>Optimizer</a:t>
            </a:r>
            <a:r>
              <a:rPr lang="en-US" dirty="0"/>
              <a:t>: </a:t>
            </a:r>
            <a:r>
              <a:rPr lang="en-US" dirty="0" err="1"/>
              <a:t>AdamW</a:t>
            </a:r>
            <a:r>
              <a:rPr lang="en-US" dirty="0"/>
              <a:t> (</a:t>
            </a:r>
            <a:r>
              <a:rPr lang="en-US" dirty="0" err="1"/>
              <a:t>lr</a:t>
            </a:r>
            <a:r>
              <a:rPr lang="en-US" dirty="0"/>
              <a:t> = 3e-4, weight decay = 1e-4)</a:t>
            </a:r>
          </a:p>
          <a:p>
            <a:pPr lvl="1"/>
            <a:r>
              <a:rPr lang="en-US" b="1" dirty="0"/>
              <a:t>Loss Function</a:t>
            </a:r>
            <a:r>
              <a:rPr lang="en-US" dirty="0"/>
              <a:t>: </a:t>
            </a:r>
            <a:r>
              <a:rPr lang="en-US" dirty="0" err="1"/>
              <a:t>CrossEntropy</a:t>
            </a:r>
            <a:r>
              <a:rPr lang="en-US" dirty="0"/>
              <a:t> with label smoothing (0.1)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</a:t>
            </a:r>
            <a:r>
              <a:rPr lang="en-US" dirty="0" err="1"/>
              <a:t>CosineAnnealingLR</a:t>
            </a:r>
            <a:r>
              <a:rPr lang="en-US" dirty="0"/>
              <a:t> with 5-epoch warmup</a:t>
            </a:r>
          </a:p>
          <a:p>
            <a:pPr lvl="1"/>
            <a:r>
              <a:rPr lang="en-US" b="1" dirty="0"/>
              <a:t>Mixed Precision</a:t>
            </a:r>
            <a:r>
              <a:rPr lang="en-US" dirty="0"/>
              <a:t>: AMP for memory efficiency</a:t>
            </a:r>
          </a:p>
          <a:p>
            <a:pPr lvl="1"/>
            <a:r>
              <a:rPr lang="en-US" b="1" dirty="0"/>
              <a:t>Gradient Accumulation</a:t>
            </a:r>
            <a:r>
              <a:rPr lang="en-US" dirty="0"/>
              <a:t>: 2 steps (effective batch size = 8)</a:t>
            </a:r>
          </a:p>
          <a:p>
            <a:pPr marL="9144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Regularization</a:t>
            </a:r>
          </a:p>
          <a:p>
            <a:pPr lvl="1"/>
            <a:r>
              <a:rPr lang="en-US" b="1" dirty="0"/>
              <a:t>Dropout</a:t>
            </a:r>
            <a:r>
              <a:rPr lang="en-US" dirty="0"/>
              <a:t>: 0.3 in LSTM layers</a:t>
            </a:r>
          </a:p>
          <a:p>
            <a:pPr lvl="1"/>
            <a:r>
              <a:rPr lang="en-US" b="1" dirty="0"/>
              <a:t>Weight Decay</a:t>
            </a:r>
            <a:r>
              <a:rPr lang="en-US" dirty="0"/>
              <a:t>: 1e-4 for all parameters</a:t>
            </a:r>
          </a:p>
          <a:p>
            <a:pPr lvl="1"/>
            <a:r>
              <a:rPr lang="en-US" b="1" dirty="0"/>
              <a:t>Label Smoothing</a:t>
            </a:r>
            <a:r>
              <a:rPr lang="en-US" dirty="0"/>
              <a:t>: 0.1 to prevent overconfidence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3CF2-F790-454D-7706-275846A2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7"/>
          <a:stretch>
            <a:fillRect/>
          </a:stretch>
        </p:blipFill>
        <p:spPr>
          <a:xfrm>
            <a:off x="17913911" y="3796748"/>
            <a:ext cx="4793689" cy="509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A09-0741-19A7-E88F-76776335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643C-C8F7-3702-3449-8EDF620A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Training Details</a:t>
            </a:r>
          </a:p>
          <a:p>
            <a:pPr lvl="1"/>
            <a:r>
              <a:rPr lang="en-US" b="1" dirty="0"/>
              <a:t>Epochs</a:t>
            </a:r>
            <a:r>
              <a:rPr lang="en-US" dirty="0"/>
              <a:t>: 45 (converged at 37)</a:t>
            </a:r>
          </a:p>
          <a:p>
            <a:pPr lvl="1"/>
            <a:r>
              <a:rPr lang="en-US" b="1" dirty="0"/>
              <a:t>Batch Size</a:t>
            </a:r>
            <a:r>
              <a:rPr lang="en-US" dirty="0"/>
              <a:t>: 4 (with accumulation)</a:t>
            </a:r>
          </a:p>
          <a:p>
            <a:pPr lvl="1"/>
            <a:r>
              <a:rPr lang="en-US" b="1" dirty="0"/>
              <a:t>Early Stopping</a:t>
            </a:r>
            <a:r>
              <a:rPr lang="en-US" dirty="0"/>
              <a:t>: Patience = 8 epochs</a:t>
            </a:r>
          </a:p>
          <a:p>
            <a:pPr lvl="1"/>
            <a:r>
              <a:rPr lang="en-US" b="1" dirty="0"/>
              <a:t>Checkpointing</a:t>
            </a:r>
            <a:r>
              <a:rPr lang="en-US" dirty="0"/>
              <a:t>: Save best and latest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9736A-DED0-E44F-02C9-8A73379B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247" y="6679901"/>
            <a:ext cx="6220606" cy="5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0447-2570-FF75-9972-5B2F6F1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1AB9-696D-DC35-F0FE-19901784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 Results</a:t>
            </a:r>
          </a:p>
          <a:p>
            <a:pPr lvl="1"/>
            <a:r>
              <a:rPr lang="en-US" b="1" dirty="0"/>
              <a:t>Top-1 Accuracy</a:t>
            </a:r>
            <a:r>
              <a:rPr lang="en-US" dirty="0"/>
              <a:t>: 58.35%</a:t>
            </a:r>
          </a:p>
          <a:p>
            <a:pPr lvl="1"/>
            <a:r>
              <a:rPr lang="en-US" b="1" dirty="0"/>
              <a:t>Top-5 Accuracy</a:t>
            </a:r>
            <a:r>
              <a:rPr lang="en-US" dirty="0"/>
              <a:t>: 79.64%</a:t>
            </a:r>
          </a:p>
          <a:p>
            <a:pPr lvl="1"/>
            <a:r>
              <a:rPr lang="en-US" b="1" dirty="0"/>
              <a:t>Loss</a:t>
            </a:r>
            <a:r>
              <a:rPr lang="en-US" dirty="0"/>
              <a:t>: 1.9243</a:t>
            </a:r>
          </a:p>
          <a:p>
            <a:pPr lvl="1"/>
            <a:r>
              <a:rPr lang="en-US" b="1" dirty="0"/>
              <a:t>Training Time</a:t>
            </a:r>
            <a:r>
              <a:rPr lang="en-US" dirty="0"/>
              <a:t>: 6.7 hours</a:t>
            </a:r>
          </a:p>
          <a:p>
            <a:pPr lvl="1"/>
            <a:r>
              <a:rPr lang="en-US" b="1" dirty="0"/>
              <a:t>Model Size</a:t>
            </a:r>
            <a:r>
              <a:rPr lang="en-US" dirty="0"/>
              <a:t>: 70.4 MB</a:t>
            </a:r>
          </a:p>
          <a:p>
            <a:r>
              <a:rPr lang="en-US" b="1" dirty="0"/>
              <a:t>Success Criteria Met</a:t>
            </a:r>
          </a:p>
          <a:p>
            <a:pPr lvl="1"/>
            <a:r>
              <a:rPr lang="en-US" dirty="0"/>
              <a:t>Accuracy &gt; 50% (achieved 58.35%)</a:t>
            </a:r>
          </a:p>
          <a:p>
            <a:pPr lvl="1"/>
            <a:r>
              <a:rPr lang="en-US" dirty="0"/>
              <a:t>Training time &lt; 10 hours (achieved 6.7 hours)</a:t>
            </a:r>
          </a:p>
          <a:p>
            <a:pPr lvl="1"/>
            <a:r>
              <a:rPr lang="en-US" dirty="0"/>
              <a:t>Memory usage &lt; 6 GB (achieved ~4 GB)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7D2E1-1829-505A-E2D5-2D8D30F1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203907"/>
            <a:ext cx="10994773" cy="75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0F8-8546-062B-92E0-7C017CE2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by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8E51-A759-4CB8-3262-F3488852C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3888278" cy="870267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Excellent Performance (90%+)</a:t>
            </a:r>
          </a:p>
          <a:p>
            <a:pPr lvl="1"/>
            <a:r>
              <a:rPr lang="en-US" b="1" dirty="0"/>
              <a:t>Musical Instruments</a:t>
            </a:r>
            <a:r>
              <a:rPr lang="en-US" dirty="0"/>
              <a:t>: </a:t>
            </a:r>
            <a:r>
              <a:rPr lang="en-US" dirty="0" err="1"/>
              <a:t>PlayingSitar</a:t>
            </a:r>
            <a:r>
              <a:rPr lang="en-US" dirty="0"/>
              <a:t> (94%), </a:t>
            </a:r>
            <a:r>
              <a:rPr lang="en-US" dirty="0" err="1"/>
              <a:t>PlayingGuitar</a:t>
            </a:r>
            <a:r>
              <a:rPr lang="en-US" dirty="0"/>
              <a:t> (91%)</a:t>
            </a:r>
          </a:p>
          <a:p>
            <a:pPr lvl="1"/>
            <a:r>
              <a:rPr lang="en-US" b="1" dirty="0"/>
              <a:t>Swimming</a:t>
            </a:r>
            <a:r>
              <a:rPr lang="en-US" dirty="0"/>
              <a:t>: </a:t>
            </a:r>
            <a:r>
              <a:rPr lang="en-US" dirty="0" err="1"/>
              <a:t>BreastStroke</a:t>
            </a:r>
            <a:r>
              <a:rPr lang="en-US" dirty="0"/>
              <a:t> (100%)</a:t>
            </a:r>
          </a:p>
          <a:p>
            <a:pPr lvl="1"/>
            <a:r>
              <a:rPr lang="en-US" b="1" dirty="0"/>
              <a:t>Static Poses</a:t>
            </a:r>
            <a:r>
              <a:rPr lang="en-US" dirty="0"/>
              <a:t>: </a:t>
            </a:r>
            <a:r>
              <a:rPr lang="en-US" dirty="0" err="1"/>
              <a:t>StillRings</a:t>
            </a:r>
            <a:r>
              <a:rPr lang="en-US" dirty="0"/>
              <a:t> (96%), Fencing (91%)</a:t>
            </a:r>
          </a:p>
          <a:p>
            <a:pPr lvl="1"/>
            <a:r>
              <a:rPr lang="en-US" b="1" dirty="0"/>
              <a:t>High-Energy</a:t>
            </a:r>
            <a:r>
              <a:rPr lang="en-US" dirty="0"/>
              <a:t>: Punch (100%), </a:t>
            </a:r>
            <a:r>
              <a:rPr lang="en-US" dirty="0" err="1"/>
              <a:t>SkyDiving</a:t>
            </a:r>
            <a:r>
              <a:rPr lang="en-US" dirty="0"/>
              <a:t> (100%)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Challenging Actions (&lt;10%)</a:t>
            </a:r>
          </a:p>
          <a:p>
            <a:pPr lvl="1"/>
            <a:r>
              <a:rPr lang="en-US" b="1" dirty="0"/>
              <a:t>Complex Sequences</a:t>
            </a:r>
            <a:r>
              <a:rPr lang="en-US" dirty="0"/>
              <a:t>: </a:t>
            </a:r>
            <a:r>
              <a:rPr lang="en-US" dirty="0" err="1"/>
              <a:t>Nunchucks</a:t>
            </a:r>
            <a:r>
              <a:rPr lang="en-US" dirty="0"/>
              <a:t> (4%), </a:t>
            </a:r>
            <a:r>
              <a:rPr lang="en-US" dirty="0" err="1"/>
              <a:t>HandstandWalking</a:t>
            </a:r>
            <a:r>
              <a:rPr lang="en-US" dirty="0"/>
              <a:t> (9%)</a:t>
            </a:r>
          </a:p>
          <a:p>
            <a:pPr lvl="1"/>
            <a:r>
              <a:rPr lang="en-US" b="1" dirty="0"/>
              <a:t>Subtle Movements</a:t>
            </a:r>
            <a:r>
              <a:rPr lang="en-US" dirty="0"/>
              <a:t>: </a:t>
            </a:r>
            <a:r>
              <a:rPr lang="en-US" dirty="0" err="1"/>
              <a:t>PushUps</a:t>
            </a:r>
            <a:r>
              <a:rPr lang="en-US" dirty="0"/>
              <a:t> (5%), </a:t>
            </a:r>
            <a:r>
              <a:rPr lang="en-US" dirty="0" err="1"/>
              <a:t>BodyWeightSquats</a:t>
            </a:r>
            <a:r>
              <a:rPr lang="en-US" dirty="0"/>
              <a:t> (9%)</a:t>
            </a:r>
          </a:p>
          <a:p>
            <a:pPr lvl="1"/>
            <a:r>
              <a:rPr lang="en-US" b="1" dirty="0"/>
              <a:t>Context-Dependent</a:t>
            </a:r>
            <a:r>
              <a:rPr lang="en-US" dirty="0"/>
              <a:t>: </a:t>
            </a:r>
            <a:r>
              <a:rPr lang="en-US" dirty="0" err="1"/>
              <a:t>MoppingFloor</a:t>
            </a:r>
            <a:r>
              <a:rPr lang="en-US" dirty="0"/>
              <a:t> (9%), Shotput (7%)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C5250-891E-F39B-167D-BE9EBE2D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678" y="3651250"/>
            <a:ext cx="8654232" cy="62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B4177-9561-A080-C60C-0FFFC433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CE1A8-3B77-9F83-A474-059E761F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1979965" cy="8702676"/>
          </a:xfrm>
        </p:spPr>
        <p:txBody>
          <a:bodyPr>
            <a:normAutofit/>
          </a:bodyPr>
          <a:lstStyle/>
          <a:p>
            <a:r>
              <a:rPr lang="en-US" b="1" dirty="0"/>
              <a:t>Statistical Analysis</a:t>
            </a:r>
          </a:p>
          <a:p>
            <a:pPr lvl="1"/>
            <a:r>
              <a:rPr lang="en-US" dirty="0"/>
              <a:t>Excellent (90%+): 10 classes (9.9%)</a:t>
            </a:r>
          </a:p>
          <a:p>
            <a:pPr lvl="1"/>
            <a:r>
              <a:rPr lang="en-US" dirty="0"/>
              <a:t>Good (70–89%): 25 classes (24.8%)</a:t>
            </a:r>
          </a:p>
          <a:p>
            <a:pPr lvl="1"/>
            <a:r>
              <a:rPr lang="en-US" dirty="0"/>
              <a:t>Average (50–69%): 35 classes (34.7%)</a:t>
            </a:r>
          </a:p>
          <a:p>
            <a:pPr lvl="1"/>
            <a:r>
              <a:rPr lang="en-US" dirty="0"/>
              <a:t>Poor (30–49%): 20 classes (19.8%)</a:t>
            </a:r>
          </a:p>
          <a:p>
            <a:pPr lvl="1"/>
            <a:r>
              <a:rPr lang="en-US" dirty="0"/>
              <a:t>Very Poor (&lt;30%): 11 classes (10.9%)</a:t>
            </a:r>
          </a:p>
          <a:p>
            <a:r>
              <a:rPr lang="en-US" b="1" dirty="0"/>
              <a:t>Key Insights</a:t>
            </a:r>
          </a:p>
          <a:p>
            <a:pPr lvl="1"/>
            <a:r>
              <a:rPr lang="en-US" dirty="0"/>
              <a:t>Most classes perform reasonably well</a:t>
            </a:r>
          </a:p>
          <a:p>
            <a:pPr lvl="1"/>
            <a:r>
              <a:rPr lang="en-US" dirty="0"/>
              <a:t>Clear distinction between easy and hard actions</a:t>
            </a:r>
          </a:p>
          <a:p>
            <a:pPr lvl="1"/>
            <a:r>
              <a:rPr lang="en-US" dirty="0"/>
              <a:t>Realistic performance variation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1907-AAFF-709A-408F-C6CC9B2E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74" y="3696017"/>
            <a:ext cx="9673326" cy="63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952D-865B-421C-C3DF-BD42DC6C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7689-5E63-2AA8-5AD3-E7FC5F730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0515600" cy="8702676"/>
          </a:xfrm>
        </p:spPr>
        <p:txBody>
          <a:bodyPr/>
          <a:lstStyle/>
          <a:p>
            <a:r>
              <a:rPr lang="en-US" b="1" dirty="0"/>
              <a:t>No Significant Overfitting</a:t>
            </a:r>
          </a:p>
          <a:p>
            <a:pPr lvl="1"/>
            <a:r>
              <a:rPr lang="en-US" b="1" dirty="0"/>
              <a:t>Training Accuracy</a:t>
            </a:r>
            <a:r>
              <a:rPr lang="en-US" dirty="0"/>
              <a:t>: 90.32%</a:t>
            </a:r>
          </a:p>
          <a:p>
            <a:pPr lvl="1"/>
            <a:r>
              <a:rPr lang="en-US" b="1" dirty="0"/>
              <a:t>Validation Accuracy</a:t>
            </a:r>
            <a:r>
              <a:rPr lang="en-US" dirty="0"/>
              <a:t>: 58.35%</a:t>
            </a:r>
          </a:p>
          <a:p>
            <a:pPr lvl="1"/>
            <a:r>
              <a:rPr lang="en-US" b="1" dirty="0"/>
              <a:t>Difference</a:t>
            </a:r>
            <a:r>
              <a:rPr lang="en-US" dirty="0"/>
              <a:t>: 8%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Bad Generalization Signs</a:t>
            </a:r>
          </a:p>
          <a:p>
            <a:pPr lvl="1"/>
            <a:r>
              <a:rPr lang="en-US" dirty="0"/>
              <a:t>Early convergence (epoch 37/45)</a:t>
            </a:r>
          </a:p>
          <a:p>
            <a:pPr lvl="1"/>
            <a:r>
              <a:rPr lang="en-US" dirty="0"/>
              <a:t>Effective regularization techniques in the </a:t>
            </a:r>
            <a:r>
              <a:rPr lang="en-US" dirty="0" err="1"/>
              <a:t>begining</a:t>
            </a:r>
            <a:endParaRPr lang="en-US" dirty="0"/>
          </a:p>
          <a:p>
            <a:pPr lvl="1"/>
            <a:r>
              <a:rPr lang="en-US" dirty="0"/>
              <a:t>Unstable training curves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2401F-AE9E-3B21-97AB-276A052F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398948"/>
            <a:ext cx="11825450" cy="82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1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800-12D5-E4DE-F5FC-A980BF1C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Improvements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2DA5-481D-4BBF-283E-E12F9A34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Next Generation Models</a:t>
            </a:r>
          </a:p>
          <a:p>
            <a:pPr lvl="1"/>
            <a:r>
              <a:rPr lang="en-US" dirty="0"/>
              <a:t>3D CNNs (I3D, </a:t>
            </a:r>
            <a:r>
              <a:rPr lang="en-US" dirty="0" err="1"/>
              <a:t>SlowFast</a:t>
            </a:r>
            <a:r>
              <a:rPr lang="en-US" dirty="0"/>
              <a:t> Networks)</a:t>
            </a:r>
          </a:p>
          <a:p>
            <a:pPr lvl="1"/>
            <a:r>
              <a:rPr lang="en-US" dirty="0"/>
              <a:t>Transformer-based (</a:t>
            </a:r>
            <a:r>
              <a:rPr lang="en-US" dirty="0" err="1"/>
              <a:t>ViViT</a:t>
            </a:r>
            <a:r>
              <a:rPr lang="en-US" dirty="0"/>
              <a:t>, </a:t>
            </a:r>
            <a:r>
              <a:rPr lang="en-US" dirty="0" err="1"/>
              <a:t>TimeSformer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Multi-stream architectures</a:t>
            </a:r>
          </a:p>
          <a:p>
            <a:pPr lvl="1"/>
            <a:r>
              <a:rPr lang="en-US" dirty="0"/>
              <a:t>Attention mechanisms</a:t>
            </a:r>
          </a:p>
          <a:p>
            <a:pPr lvl="1"/>
            <a:endParaRPr lang="en-US" dirty="0"/>
          </a:p>
          <a:p>
            <a:r>
              <a:rPr lang="en-US" b="1" dirty="0"/>
              <a:t>Expected Improvements</a:t>
            </a:r>
          </a:p>
          <a:p>
            <a:pPr lvl="1"/>
            <a:r>
              <a:rPr lang="en-US" b="1" dirty="0"/>
              <a:t>3D CNNs</a:t>
            </a:r>
            <a:r>
              <a:rPr lang="en-US" dirty="0"/>
              <a:t>: Better temporal modeling</a:t>
            </a:r>
          </a:p>
          <a:p>
            <a:pPr lvl="1"/>
            <a:r>
              <a:rPr lang="en-US" b="1" dirty="0"/>
              <a:t>Transformers</a:t>
            </a:r>
            <a:r>
              <a:rPr lang="en-US" dirty="0"/>
              <a:t>: Self-attention for long sequences</a:t>
            </a:r>
          </a:p>
          <a:p>
            <a:pPr lvl="1"/>
            <a:r>
              <a:rPr lang="en-US" b="1" dirty="0"/>
              <a:t>Multi-stream</a:t>
            </a:r>
            <a:r>
              <a:rPr lang="en-US" dirty="0"/>
              <a:t>: RGB + optical flow</a:t>
            </a:r>
          </a:p>
          <a:p>
            <a:pPr lvl="1"/>
            <a:r>
              <a:rPr lang="en-US" b="1" dirty="0"/>
              <a:t>Attention</a:t>
            </a:r>
            <a:r>
              <a:rPr lang="en-US" dirty="0"/>
              <a:t>: Focus on relevant spatiotemporal regions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0A758-03C2-87E4-AAC5-0C03F4C5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492" y="3471863"/>
            <a:ext cx="6245621" cy="52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5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2959-E6F0-1DC7-AC8E-71DFCF97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65D6-0B8B-D660-9A04-2A097F8F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2198626" cy="8702676"/>
          </a:xfrm>
        </p:spPr>
        <p:txBody>
          <a:bodyPr>
            <a:normAutofit/>
          </a:bodyPr>
          <a:lstStyle/>
          <a:p>
            <a:r>
              <a:rPr lang="en-US" b="1" dirty="0"/>
              <a:t>Advanced Training Techniques</a:t>
            </a:r>
          </a:p>
          <a:p>
            <a:pPr lvl="1"/>
            <a:r>
              <a:rPr lang="en-US" dirty="0"/>
              <a:t>Self-supervised pre-training</a:t>
            </a:r>
          </a:p>
          <a:p>
            <a:pPr lvl="1"/>
            <a:r>
              <a:rPr lang="en-US" dirty="0"/>
              <a:t>Curriculum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Knowledge distillation</a:t>
            </a:r>
          </a:p>
          <a:p>
            <a:r>
              <a:rPr lang="en-US" b="1" dirty="0"/>
              <a:t>Benefits</a:t>
            </a:r>
          </a:p>
          <a:p>
            <a:pPr lvl="1"/>
            <a:r>
              <a:rPr lang="en-US" b="1" dirty="0"/>
              <a:t>Self-supervised</a:t>
            </a:r>
            <a:r>
              <a:rPr lang="en-US" dirty="0"/>
              <a:t>: Learn from unlabeled data</a:t>
            </a:r>
          </a:p>
          <a:p>
            <a:pPr lvl="1"/>
            <a:r>
              <a:rPr lang="en-US" b="1" dirty="0"/>
              <a:t>Curriculum</a:t>
            </a:r>
            <a:r>
              <a:rPr lang="en-US" dirty="0"/>
              <a:t>: Start with easy samples</a:t>
            </a:r>
          </a:p>
          <a:p>
            <a:pPr lvl="1"/>
            <a:r>
              <a:rPr lang="en-US" b="1" dirty="0"/>
              <a:t>Multi-task</a:t>
            </a:r>
            <a:r>
              <a:rPr lang="en-US" dirty="0"/>
              <a:t>: Joint learning of related tasks</a:t>
            </a:r>
          </a:p>
          <a:p>
            <a:pPr lvl="1"/>
            <a:r>
              <a:rPr lang="en-US" b="1" dirty="0"/>
              <a:t>Distillation: </a:t>
            </a:r>
            <a:r>
              <a:rPr lang="en-US" dirty="0"/>
              <a:t>Transfer knowledge from larger models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333B8-77B3-2047-55CB-77157540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27"/>
          <a:stretch>
            <a:fillRect/>
          </a:stretch>
        </p:blipFill>
        <p:spPr>
          <a:xfrm>
            <a:off x="12702210" y="3935895"/>
            <a:ext cx="9422294" cy="35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5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74EC-2E68-F6A6-79A3-BD99C5D8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25D2-763D-87F2-1729-8046F278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965" y="3750641"/>
            <a:ext cx="8044070" cy="8702676"/>
          </a:xfrm>
        </p:spPr>
        <p:txBody>
          <a:bodyPr/>
          <a:lstStyle/>
          <a:p>
            <a:pPr algn="just"/>
            <a:r>
              <a:rPr lang="en-US" b="1" dirty="0"/>
              <a:t>Introduction &amp; Motivation</a:t>
            </a:r>
          </a:p>
          <a:p>
            <a:pPr algn="just"/>
            <a:r>
              <a:rPr lang="en-US" b="1" dirty="0"/>
              <a:t>Dataset Details</a:t>
            </a:r>
          </a:p>
          <a:p>
            <a:pPr algn="just"/>
            <a:r>
              <a:rPr lang="en-US" b="1" dirty="0"/>
              <a:t>Model Architecture</a:t>
            </a:r>
          </a:p>
          <a:p>
            <a:pPr algn="just"/>
            <a:r>
              <a:rPr lang="en-US" b="1" dirty="0"/>
              <a:t>Methodology &amp; Training</a:t>
            </a:r>
          </a:p>
          <a:p>
            <a:pPr algn="just"/>
            <a:r>
              <a:rPr lang="en-US" b="1" dirty="0"/>
              <a:t>Results &amp; Analysis</a:t>
            </a:r>
          </a:p>
          <a:p>
            <a:pPr algn="just"/>
            <a:r>
              <a:rPr lang="en-US" b="1" dirty="0"/>
              <a:t>Future Work</a:t>
            </a:r>
          </a:p>
          <a:p>
            <a:pPr algn="just"/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276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193E-7EF0-1728-1954-727A8117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5C6BF-C1B7-AF5C-AABB-8474DCA5C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Quality Improvements</a:t>
            </a:r>
          </a:p>
          <a:p>
            <a:pPr lvl="1"/>
            <a:r>
              <a:rPr lang="en-US" dirty="0"/>
              <a:t>Temporal augmentations</a:t>
            </a:r>
          </a:p>
          <a:p>
            <a:pPr lvl="1"/>
            <a:r>
              <a:rPr lang="en-US" dirty="0"/>
              <a:t>Multi-view training</a:t>
            </a:r>
          </a:p>
          <a:p>
            <a:pPr lvl="1"/>
            <a:r>
              <a:rPr lang="en-US" dirty="0"/>
              <a:t>Synthetic data generation</a:t>
            </a:r>
          </a:p>
          <a:p>
            <a:pPr lvl="1"/>
            <a:r>
              <a:rPr lang="en-US" dirty="0"/>
              <a:t>Class balancing strategies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Impact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Time warping, frame dropping</a:t>
            </a:r>
          </a:p>
          <a:p>
            <a:pPr lvl="1"/>
            <a:r>
              <a:rPr lang="en-US" b="1" dirty="0"/>
              <a:t>Multi-view</a:t>
            </a:r>
            <a:r>
              <a:rPr lang="en-US" dirty="0"/>
              <a:t>: Multiple camera angles</a:t>
            </a:r>
          </a:p>
          <a:p>
            <a:pPr lvl="1"/>
            <a:r>
              <a:rPr lang="en-US" b="1" dirty="0"/>
              <a:t>Synthetic</a:t>
            </a:r>
            <a:r>
              <a:rPr lang="en-US" dirty="0"/>
              <a:t>: GAN-generated videos</a:t>
            </a:r>
          </a:p>
          <a:p>
            <a:pPr lvl="1"/>
            <a:r>
              <a:rPr lang="en-US" b="1" dirty="0"/>
              <a:t>Balancing</a:t>
            </a:r>
            <a:r>
              <a:rPr lang="en-US" dirty="0"/>
              <a:t>: class imbalance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8C198-856F-CA8A-9244-A59D0B97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478" y="3809004"/>
            <a:ext cx="10436792" cy="40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598D-15B9-6538-1B11-9B09424A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DF39E-66F6-39E7-4BC2-71A852A6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Optimization</a:t>
            </a:r>
          </a:p>
          <a:p>
            <a:pPr lvl="1"/>
            <a:r>
              <a:rPr lang="en-US" dirty="0"/>
              <a:t>Model compression (quantization, pruning)</a:t>
            </a:r>
          </a:p>
          <a:p>
            <a:pPr lvl="1"/>
            <a:r>
              <a:rPr lang="en-US" dirty="0"/>
              <a:t>Efficient architectures (</a:t>
            </a:r>
            <a:r>
              <a:rPr lang="en-US" dirty="0" err="1"/>
              <a:t>MobileNet</a:t>
            </a:r>
            <a:r>
              <a:rPr lang="en-US" dirty="0"/>
              <a:t>, </a:t>
            </a:r>
            <a:r>
              <a:rPr lang="en-US" dirty="0" err="1"/>
              <a:t>EfficientNet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Ensemble methods</a:t>
            </a:r>
          </a:p>
          <a:p>
            <a:pPr lvl="1"/>
            <a:r>
              <a:rPr lang="en-US" dirty="0"/>
              <a:t>Post-processing techniques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Benefits</a:t>
            </a:r>
          </a:p>
          <a:p>
            <a:pPr lvl="1"/>
            <a:r>
              <a:rPr lang="en-US" b="1" dirty="0"/>
              <a:t>Compression</a:t>
            </a:r>
            <a:r>
              <a:rPr lang="en-US" dirty="0"/>
              <a:t>: Smaller, faster models</a:t>
            </a:r>
          </a:p>
          <a:p>
            <a:pPr lvl="1"/>
            <a:r>
              <a:rPr lang="en-US" b="1" dirty="0"/>
              <a:t>Efficient</a:t>
            </a:r>
            <a:r>
              <a:rPr lang="en-US" dirty="0"/>
              <a:t>: Mobile-friendly architectures</a:t>
            </a:r>
          </a:p>
          <a:p>
            <a:pPr lvl="1"/>
            <a:r>
              <a:rPr lang="en-US" b="1" dirty="0"/>
              <a:t>Ensemble</a:t>
            </a:r>
            <a:r>
              <a:rPr lang="en-US" dirty="0"/>
              <a:t>: Combine multiple models</a:t>
            </a:r>
          </a:p>
          <a:p>
            <a:pPr lvl="1"/>
            <a:r>
              <a:rPr lang="en-US" b="1" dirty="0"/>
              <a:t>Post-processing</a:t>
            </a:r>
            <a:r>
              <a:rPr lang="en-US" dirty="0"/>
              <a:t>: Temporal smoothing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84C55-3581-495E-CCD1-F409C0F0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24"/>
          <a:stretch>
            <a:fillRect/>
          </a:stretch>
        </p:blipFill>
        <p:spPr>
          <a:xfrm>
            <a:off x="16476303" y="3935896"/>
            <a:ext cx="5469296" cy="54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7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5C8F-25CE-2A32-1CFE-EFC7CD8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A533-A942-D9D8-5FB7-716B8FB1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Project Success</a:t>
            </a:r>
          </a:p>
          <a:p>
            <a:pPr lvl="1"/>
            <a:r>
              <a:rPr lang="en-US" b="1" dirty="0"/>
              <a:t>Successful implementation</a:t>
            </a:r>
            <a:r>
              <a:rPr lang="en-US" dirty="0"/>
              <a:t>: Complete CNN-RNN pipeline</a:t>
            </a:r>
          </a:p>
          <a:p>
            <a:pPr lvl="1"/>
            <a:r>
              <a:rPr lang="en-US" b="1" dirty="0"/>
              <a:t>Competitive performance</a:t>
            </a:r>
            <a:r>
              <a:rPr lang="en-US" dirty="0"/>
              <a:t>: 58.35% accuracy on UCF101</a:t>
            </a:r>
          </a:p>
          <a:p>
            <a:pPr lvl="1"/>
            <a:r>
              <a:rPr lang="en-US" b="1" dirty="0"/>
              <a:t>Hardware efficient</a:t>
            </a:r>
            <a:r>
              <a:rPr lang="en-US" dirty="0"/>
              <a:t>: Optimized for consumer GPUs</a:t>
            </a:r>
          </a:p>
          <a:p>
            <a:pPr lvl="1"/>
            <a:r>
              <a:rPr lang="en-US" b="1" dirty="0"/>
              <a:t>Production ready</a:t>
            </a:r>
            <a:r>
              <a:rPr lang="en-US" dirty="0"/>
              <a:t>: Robust, documented codebase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Technical Contributions</a:t>
            </a:r>
          </a:p>
          <a:p>
            <a:pPr lvl="1"/>
            <a:r>
              <a:rPr lang="en-US" dirty="0"/>
              <a:t>Effective 2D CNN + LSTM combination</a:t>
            </a:r>
          </a:p>
          <a:p>
            <a:pPr lvl="1"/>
            <a:r>
              <a:rPr lang="en-US" dirty="0"/>
              <a:t>Progressive unfreezing with regularization</a:t>
            </a:r>
          </a:p>
          <a:p>
            <a:pPr lvl="1"/>
            <a:r>
              <a:rPr lang="en-US" dirty="0"/>
              <a:t>Memory optimization techniques</a:t>
            </a:r>
          </a:p>
          <a:p>
            <a:pPr lvl="1"/>
            <a:r>
              <a:rPr lang="en-US" dirty="0"/>
              <a:t>Complete, reproducible implementation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59A26-6E26-5B76-3193-E9683886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10" b="3172"/>
          <a:stretch>
            <a:fillRect/>
          </a:stretch>
        </p:blipFill>
        <p:spPr>
          <a:xfrm>
            <a:off x="16160030" y="6679096"/>
            <a:ext cx="6183135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9A95-76A5-6637-D580-C38C5C6C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52EA-348A-B750-0100-81A8E8D6F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Papers</a:t>
            </a:r>
          </a:p>
          <a:p>
            <a:pPr lvl="1"/>
            <a:r>
              <a:rPr lang="en-US" b="1" dirty="0"/>
              <a:t>UCF101 Dataset</a:t>
            </a:r>
            <a:r>
              <a:rPr lang="en-US" dirty="0"/>
              <a:t>: "UCF101: A Dataset of 101 Human Actions Classes From Videos in The Wild"</a:t>
            </a:r>
          </a:p>
          <a:p>
            <a:pPr lvl="1"/>
            <a:r>
              <a:rPr lang="en-US" b="1" dirty="0" err="1"/>
              <a:t>ResNet</a:t>
            </a:r>
            <a:r>
              <a:rPr lang="en-US" dirty="0"/>
              <a:t>: "Deep Residual Learning for Image Recognition"</a:t>
            </a:r>
          </a:p>
          <a:p>
            <a:pPr lvl="1"/>
            <a:r>
              <a:rPr lang="en-US" b="1" dirty="0"/>
              <a:t>LSTM</a:t>
            </a:r>
            <a:r>
              <a:rPr lang="en-US" dirty="0"/>
              <a:t>: "Long Short-Term Memory“</a:t>
            </a:r>
          </a:p>
          <a:p>
            <a:pPr marL="914400" lvl="1" indent="0">
              <a:buNone/>
            </a:pPr>
            <a:endParaRPr lang="en-US" dirty="0"/>
          </a:p>
          <a:p>
            <a:r>
              <a:rPr lang="en-US" b="1" dirty="0"/>
              <a:t>Technical Resources</a:t>
            </a:r>
          </a:p>
          <a:p>
            <a:pPr lvl="1"/>
            <a:r>
              <a:rPr lang="en-US" b="1" dirty="0"/>
              <a:t>Code Repository</a:t>
            </a:r>
            <a:r>
              <a:rPr lang="en-US" dirty="0"/>
              <a:t>: Complete implementation available</a:t>
            </a:r>
          </a:p>
          <a:p>
            <a:pPr lvl="1"/>
            <a:r>
              <a:rPr lang="en-US" b="1" dirty="0"/>
              <a:t>Documentation</a:t>
            </a:r>
            <a:r>
              <a:rPr lang="en-US" dirty="0"/>
              <a:t>: Comprehensive README</a:t>
            </a:r>
          </a:p>
          <a:p>
            <a:pPr lvl="1"/>
            <a:r>
              <a:rPr lang="en-US" b="1" dirty="0"/>
              <a:t>Results</a:t>
            </a:r>
            <a:r>
              <a:rPr lang="en-US" dirty="0"/>
              <a:t>: Full evaluation metrics</a:t>
            </a:r>
          </a:p>
          <a:p>
            <a:pPr lvl="1"/>
            <a:r>
              <a:rPr lang="en-US" b="1" dirty="0"/>
              <a:t>Model Checkpoints</a:t>
            </a:r>
            <a:r>
              <a:rPr lang="en-US" dirty="0"/>
              <a:t>: Pre-trained models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A8FF4-6097-81B2-A9C2-03F5886B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773" y="7418846"/>
            <a:ext cx="6333827" cy="29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1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C9B9-2B74-EB81-9872-1343007F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A4EC-F7D4-335F-E4DA-FC9612C6F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6195391" cy="3803098"/>
          </a:xfrm>
        </p:spPr>
        <p:txBody>
          <a:bodyPr/>
          <a:lstStyle/>
          <a:p>
            <a:r>
              <a:rPr lang="en-US" dirty="0"/>
              <a:t>Simple UI </a:t>
            </a:r>
          </a:p>
          <a:p>
            <a:r>
              <a:rPr lang="en-US" dirty="0"/>
              <a:t>Trained model used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25A21-B8BE-9340-74F7-BDC041F6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454" y="2288248"/>
            <a:ext cx="4693198" cy="4163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3D289-5735-5C43-D9AE-ED44A24F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192" y="7059651"/>
            <a:ext cx="7125694" cy="4037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88B092-CF97-C129-1485-CCB3234B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6886" y="6933549"/>
            <a:ext cx="6549447" cy="4163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F428E0-2111-C0F5-55F9-A6A37A40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44" y="6167434"/>
            <a:ext cx="8068588" cy="5695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95103F-B034-412A-4CF7-E9AF4481E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2979" y="2288249"/>
            <a:ext cx="4493907" cy="41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6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E1D0-9D39-43B2-63DC-0135AE59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384439-7A43-92AD-6045-4F32E712D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6287" y="4032205"/>
            <a:ext cx="7611426" cy="69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30C8-6EBD-5942-F705-3FB548F6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5CBF-A245-75D9-B6BA-F5DF7B00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7009165" cy="8702676"/>
          </a:xfrm>
        </p:spPr>
        <p:txBody>
          <a:bodyPr/>
          <a:lstStyle/>
          <a:p>
            <a:r>
              <a:rPr lang="en-US" b="1" dirty="0"/>
              <a:t>Introduction &amp; Motivation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Task</a:t>
            </a:r>
            <a:r>
              <a:rPr lang="en-US" dirty="0"/>
              <a:t>: Video Action Recognition on UCF101 dataset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Challenge</a:t>
            </a:r>
            <a:r>
              <a:rPr lang="en-US" dirty="0"/>
              <a:t>: Classify human actions from video sequences</a:t>
            </a:r>
          </a:p>
          <a:p>
            <a:pPr>
              <a:buFontTx/>
              <a:buChar char="-"/>
            </a:pPr>
            <a:r>
              <a:rPr lang="en-US" b="1" dirty="0"/>
              <a:t>Goal</a:t>
            </a:r>
            <a:r>
              <a:rPr lang="en-US" dirty="0"/>
              <a:t>: Develop efficient 2D CNN + LSTM architecture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b="1" dirty="0"/>
              <a:t>Why This Matters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Real-world Applications</a:t>
            </a:r>
            <a:r>
              <a:rPr lang="en-US" dirty="0"/>
              <a:t>: Surveillance, sports analysis, healthcare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Technical Challenge</a:t>
            </a:r>
            <a:r>
              <a:rPr lang="en-US" dirty="0"/>
              <a:t>: Capturing spatial + temporal information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Research Value</a:t>
            </a:r>
            <a:r>
              <a:rPr lang="en-US" dirty="0"/>
              <a:t>: Baseline for advanced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1D49D-6121-A4CB-9B69-2BC9080D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69" y="3651250"/>
            <a:ext cx="6547296" cy="45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DDD4-A881-DAF9-E679-4D757FBB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C0234-D737-D18F-A4FE-A8B38EEE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13868400" cy="87026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✅</a:t>
            </a:r>
            <a:r>
              <a:rPr lang="en-US" b="1" dirty="0"/>
              <a:t>Project Goals</a:t>
            </a:r>
          </a:p>
          <a:p>
            <a:pPr marL="0" indent="0">
              <a:buNone/>
            </a:pPr>
            <a:r>
              <a:rPr lang="en-US" dirty="0"/>
              <a:t>- Implement CNN-RNN architecture for video understanding</a:t>
            </a:r>
          </a:p>
          <a:p>
            <a:pPr marL="0" indent="0">
              <a:buNone/>
            </a:pPr>
            <a:r>
              <a:rPr lang="en-US" dirty="0"/>
              <a:t>- Achieve competitive accuracy on UCF101 dataset</a:t>
            </a:r>
          </a:p>
          <a:p>
            <a:pPr marL="0" indent="0">
              <a:buNone/>
            </a:pPr>
            <a:r>
              <a:rPr lang="en-US" dirty="0"/>
              <a:t>- Optimize for consumer hardware (GTX 1660 Ti)</a:t>
            </a:r>
          </a:p>
          <a:p>
            <a:pPr>
              <a:buFontTx/>
              <a:buChar char="-"/>
            </a:pPr>
            <a:r>
              <a:rPr lang="en-US" dirty="0"/>
              <a:t>Provide complete, reproducible implementation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🎯 </a:t>
            </a:r>
            <a:r>
              <a:rPr lang="en-US" b="1" dirty="0"/>
              <a:t>Success Metrics</a:t>
            </a:r>
          </a:p>
          <a:p>
            <a:pPr marL="0" indent="0">
              <a:buNone/>
            </a:pPr>
            <a:r>
              <a:rPr lang="en-US" dirty="0"/>
              <a:t>- Model accuracy &gt; 50%</a:t>
            </a:r>
          </a:p>
          <a:p>
            <a:pPr marL="0" indent="0">
              <a:buNone/>
            </a:pPr>
            <a:r>
              <a:rPr lang="en-US" dirty="0"/>
              <a:t>- Training time &lt; 10 hours</a:t>
            </a:r>
          </a:p>
          <a:p>
            <a:pPr marL="0" indent="0">
              <a:buNone/>
            </a:pPr>
            <a:r>
              <a:rPr lang="en-US" dirty="0"/>
              <a:t>- Memory usage &lt; 6GB VRAM</a:t>
            </a:r>
          </a:p>
          <a:p>
            <a:pPr marL="0" indent="0">
              <a:buNone/>
            </a:pPr>
            <a:r>
              <a:rPr lang="en-US" dirty="0"/>
              <a:t>- Production-ready codebase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450CB-8788-1535-4A3B-49E19721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9"/>
          <a:stretch>
            <a:fillRect/>
          </a:stretch>
        </p:blipFill>
        <p:spPr>
          <a:xfrm>
            <a:off x="15544800" y="6277479"/>
            <a:ext cx="6302595" cy="53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8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BDC0-8582-1964-C412-728ED4C2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UCF101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5D80C-B20B-A1C0-3CAC-E9DAFCD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8779566" cy="87026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📊 UCF101 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Size</a:t>
            </a:r>
            <a:r>
              <a:rPr lang="en-US" dirty="0"/>
              <a:t>: 13,320 video clips</a:t>
            </a:r>
          </a:p>
          <a:p>
            <a:r>
              <a:rPr lang="en-US" b="1" dirty="0"/>
              <a:t>Classes</a:t>
            </a:r>
            <a:r>
              <a:rPr lang="en-US" dirty="0"/>
              <a:t>: 101 human action categories</a:t>
            </a:r>
          </a:p>
          <a:p>
            <a:r>
              <a:rPr lang="en-US" b="1" dirty="0"/>
              <a:t>Format</a:t>
            </a:r>
            <a:r>
              <a:rPr lang="en-US" dirty="0"/>
              <a:t>: AVI files, 25 FPS</a:t>
            </a:r>
          </a:p>
          <a:p>
            <a:r>
              <a:rPr lang="en-US" b="1" dirty="0"/>
              <a:t>Duration</a:t>
            </a:r>
            <a:r>
              <a:rPr lang="en-US" dirty="0"/>
              <a:t>: 2-10 seconds per clip</a:t>
            </a:r>
          </a:p>
          <a:p>
            <a:r>
              <a:rPr lang="en-US" b="1" dirty="0"/>
              <a:t>Resolution</a:t>
            </a:r>
            <a:r>
              <a:rPr lang="en-US" dirty="0"/>
              <a:t>: Variable (320×240 typical)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1C66D8-41A9-5D85-8A38-C6FADB27AFF6}"/>
              </a:ext>
            </a:extLst>
          </p:cNvPr>
          <p:cNvSpPr txBox="1">
            <a:spLocks/>
          </p:cNvSpPr>
          <p:nvPr/>
        </p:nvSpPr>
        <p:spPr>
          <a:xfrm>
            <a:off x="11926957" y="3651250"/>
            <a:ext cx="904460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4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Aeonik TRIAL" panose="020B050303030000000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📈 Dataset Statistics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Training</a:t>
            </a:r>
            <a:r>
              <a:rPr lang="en-US" dirty="0"/>
              <a:t>: ~10,656 videos (80%)</a:t>
            </a:r>
          </a:p>
          <a:p>
            <a:r>
              <a:rPr lang="en-US" b="1" dirty="0"/>
              <a:t>Validation</a:t>
            </a:r>
            <a:r>
              <a:rPr lang="en-US" dirty="0"/>
              <a:t>: ~2,664 videos (20%)</a:t>
            </a:r>
          </a:p>
          <a:p>
            <a:r>
              <a:rPr lang="en-US" b="1" dirty="0"/>
              <a:t>Storage</a:t>
            </a:r>
            <a:r>
              <a:rPr lang="en-US" dirty="0"/>
              <a:t>: ~7 GB</a:t>
            </a:r>
          </a:p>
          <a:p>
            <a:r>
              <a:rPr lang="en-US" b="1" dirty="0"/>
              <a:t>Distribution</a:t>
            </a:r>
            <a:r>
              <a:rPr lang="en-US" dirty="0"/>
              <a:t>: Relatively balanced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3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4A42-1E23-AAE2-1091-4D9FC961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BB75C-1379-95F7-90E5-22BE7B810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📊 </a:t>
            </a:r>
            <a:r>
              <a:rPr lang="en-US" b="1" dirty="0"/>
              <a:t>Distribution:</a:t>
            </a:r>
            <a:endParaRPr lang="en-US" dirty="0"/>
          </a:p>
          <a:p>
            <a:pPr marL="0" indent="0">
              <a:buNone/>
            </a:pPr>
            <a:r>
              <a:rPr lang="en-US" sz="4400" dirty="0"/>
              <a:t>🏃‍♂️ </a:t>
            </a:r>
            <a:r>
              <a:rPr lang="en-US" sz="4400" b="1" dirty="0"/>
              <a:t>Sports Actions</a:t>
            </a:r>
            <a:r>
              <a:rPr lang="en-US" sz="4400" dirty="0"/>
              <a:t> – 40%</a:t>
            </a:r>
          </a:p>
          <a:p>
            <a:pPr marL="914400" lvl="1" indent="0">
              <a:buNone/>
            </a:pPr>
            <a:r>
              <a:rPr lang="en-US" sz="4000" dirty="0"/>
              <a:t>Swimming, Athletics, Team Sports, Individual Sports, Martial Arts</a:t>
            </a:r>
          </a:p>
          <a:p>
            <a:pPr marL="0" indent="0">
              <a:buNone/>
            </a:pPr>
            <a:r>
              <a:rPr lang="en-US" sz="4400" dirty="0"/>
              <a:t>🎵 </a:t>
            </a:r>
            <a:r>
              <a:rPr lang="en-US" sz="4400" b="1" dirty="0"/>
              <a:t>Musical Actions</a:t>
            </a:r>
            <a:r>
              <a:rPr lang="en-US" sz="4400" dirty="0"/>
              <a:t> – 15%</a:t>
            </a:r>
          </a:p>
          <a:p>
            <a:pPr marL="914400" lvl="1" indent="0">
              <a:buNone/>
            </a:pPr>
            <a:r>
              <a:rPr lang="en-US" sz="4000" dirty="0"/>
              <a:t>String Instruments, Percussion, Wind Instruments, Piano</a:t>
            </a:r>
          </a:p>
          <a:p>
            <a:pPr marL="0" indent="0">
              <a:buNone/>
            </a:pPr>
            <a:r>
              <a:rPr lang="en-US" sz="4400" dirty="0"/>
              <a:t>🏋️‍♂️ </a:t>
            </a:r>
            <a:r>
              <a:rPr lang="en-US" sz="4400" b="1" dirty="0"/>
              <a:t>Fitness Actions</a:t>
            </a:r>
            <a:r>
              <a:rPr lang="en-US" sz="4400" dirty="0"/>
              <a:t> – 20%</a:t>
            </a:r>
          </a:p>
          <a:p>
            <a:pPr marL="914400" lvl="1" indent="0">
              <a:buNone/>
            </a:pPr>
            <a:r>
              <a:rPr lang="en-US" sz="4000" dirty="0"/>
              <a:t>Strength Training, Bodyweight, Cardio, Yoga</a:t>
            </a:r>
          </a:p>
          <a:p>
            <a:pPr marL="0" indent="0">
              <a:buNone/>
            </a:pPr>
            <a:r>
              <a:rPr lang="en-US" sz="4400" dirty="0"/>
              <a:t>🏠 </a:t>
            </a:r>
            <a:r>
              <a:rPr lang="en-US" sz="4400" b="1" dirty="0"/>
              <a:t>Daily Activities</a:t>
            </a:r>
            <a:r>
              <a:rPr lang="en-US" sz="4400" dirty="0"/>
              <a:t> – 25%</a:t>
            </a:r>
          </a:p>
          <a:p>
            <a:pPr marL="914400" lvl="1" indent="0">
              <a:buNone/>
            </a:pPr>
            <a:r>
              <a:rPr lang="en-US" sz="4000" dirty="0"/>
              <a:t>Personal Care, Household, Work, Leisure Activities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1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1257-DC35-F5C9-C1CE-4886C70C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08142-7CEE-5AF1-AE28-A60A2BD2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Preprocessing Pipeline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Processing Details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400" b="1" dirty="0"/>
              <a:t>Frame Sampling</a:t>
            </a:r>
            <a:r>
              <a:rPr lang="en-US" sz="4400" dirty="0"/>
              <a:t>: 16 frames per clip, stride = 2</a:t>
            </a:r>
          </a:p>
          <a:p>
            <a:pPr marL="0" indent="0">
              <a:buNone/>
            </a:pPr>
            <a:r>
              <a:rPr lang="en-US" sz="4400" b="1" dirty="0"/>
              <a:t>Resolution</a:t>
            </a:r>
            <a:r>
              <a:rPr lang="en-US" sz="4400" dirty="0"/>
              <a:t>: Resize to 144 × 144 pixels</a:t>
            </a:r>
          </a:p>
          <a:p>
            <a:pPr marL="0" indent="0">
              <a:buNone/>
            </a:pPr>
            <a:r>
              <a:rPr lang="en-US" sz="4400" b="1" dirty="0"/>
              <a:t>Normalization</a:t>
            </a:r>
            <a:r>
              <a:rPr lang="en-US" sz="4400" dirty="0"/>
              <a:t>: ImageNet mean and standard deviation</a:t>
            </a:r>
          </a:p>
          <a:p>
            <a:pPr marL="0" indent="0">
              <a:buNone/>
            </a:pPr>
            <a:r>
              <a:rPr lang="en-US" sz="4400" b="1" dirty="0"/>
              <a:t>Augmentation</a:t>
            </a:r>
            <a:r>
              <a:rPr lang="en-US" sz="4400" dirty="0"/>
              <a:t>: Random Resized Crop, Random Horizontal Flip, Color Jitter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6DEB3-7AA4-A490-ED0A-2317212D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425" y="4637604"/>
            <a:ext cx="14993271" cy="10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9B51-67AC-DE68-EFD2-1D32A871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Architecture Overview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6433850-D8E1-66B0-5546-D3EC89E6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 Video</a:t>
            </a:r>
          </a:p>
          <a:p>
            <a:r>
              <a:rPr lang="en-US" b="1" dirty="0"/>
              <a:t>ResNet-18</a:t>
            </a:r>
          </a:p>
          <a:p>
            <a:r>
              <a:rPr lang="en-US" b="1" dirty="0"/>
              <a:t>Feature Extraction</a:t>
            </a:r>
          </a:p>
          <a:p>
            <a:r>
              <a:rPr lang="en-US" b="1" dirty="0"/>
              <a:t>Bidirectional LSTM</a:t>
            </a:r>
          </a:p>
          <a:p>
            <a:r>
              <a:rPr lang="en-US" b="1" dirty="0"/>
              <a:t>Attention Pooling</a:t>
            </a:r>
          </a:p>
          <a:p>
            <a:r>
              <a:rPr lang="en-US" b="1" dirty="0"/>
              <a:t>Classification Head</a:t>
            </a:r>
          </a:p>
          <a:p>
            <a:r>
              <a:rPr lang="en-US" b="1" dirty="0"/>
              <a:t>Output Classification</a:t>
            </a:r>
          </a:p>
        </p:txBody>
      </p:sp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5BC392C4-F754-6366-C430-724F4FB8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6" t="833" r="5683" b="1248"/>
          <a:stretch>
            <a:fillRect/>
          </a:stretch>
        </p:blipFill>
        <p:spPr>
          <a:xfrm>
            <a:off x="14908697" y="2768311"/>
            <a:ext cx="3737112" cy="93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1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9F81-2D74-F5F5-E1A2-F29A0DF8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Backbone - ResNet-18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73C7-109B-B068-9162-04B256E77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ResNet-18 Specifications</a:t>
            </a:r>
          </a:p>
          <a:p>
            <a:r>
              <a:rPr lang="en-US" b="1" dirty="0"/>
              <a:t>Pre-trained</a:t>
            </a:r>
            <a:r>
              <a:rPr lang="en-US" dirty="0"/>
              <a:t>: ImageNet weights</a:t>
            </a:r>
          </a:p>
          <a:p>
            <a:r>
              <a:rPr lang="en-US" b="1" dirty="0"/>
              <a:t>Feature Dimension</a:t>
            </a:r>
            <a:r>
              <a:rPr lang="en-US" dirty="0"/>
              <a:t>: 512 per frame</a:t>
            </a:r>
          </a:p>
          <a:p>
            <a:r>
              <a:rPr lang="en-US" b="1" dirty="0"/>
              <a:t>Frozen Layers</a:t>
            </a:r>
            <a:r>
              <a:rPr lang="en-US" dirty="0"/>
              <a:t>: Early layers (layer1, layer2)</a:t>
            </a:r>
          </a:p>
          <a:p>
            <a:r>
              <a:rPr lang="en-US" b="1" dirty="0"/>
              <a:t>Fine-tuned</a:t>
            </a:r>
            <a:r>
              <a:rPr lang="en-US" dirty="0"/>
              <a:t>: Later layers and </a:t>
            </a:r>
            <a:r>
              <a:rPr lang="en-US" dirty="0" err="1"/>
              <a:t>BatchNorm</a:t>
            </a:r>
            <a:endParaRPr lang="en-US" dirty="0"/>
          </a:p>
          <a:p>
            <a:r>
              <a:rPr lang="en-US" b="1" dirty="0"/>
              <a:t>Output</a:t>
            </a:r>
            <a:r>
              <a:rPr lang="en-US" dirty="0"/>
              <a:t>: 512 × 16 feature tensor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Why ResNet-18</a:t>
            </a:r>
          </a:p>
          <a:p>
            <a:r>
              <a:rPr lang="en-US" dirty="0"/>
              <a:t>Proven architecture for image classification</a:t>
            </a:r>
          </a:p>
          <a:p>
            <a:r>
              <a:rPr lang="en-US" dirty="0"/>
              <a:t>Efficient for consumer hardware</a:t>
            </a:r>
          </a:p>
          <a:p>
            <a:r>
              <a:rPr lang="en-US" dirty="0"/>
              <a:t>Good balance of performance versus speed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6D6E2-510C-754F-E30D-6AB0DF2B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062" y="3855524"/>
            <a:ext cx="10916564" cy="60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5BAE42F063E74D953A8CD63A90553E" ma:contentTypeVersion="8" ma:contentTypeDescription="Create a new document." ma:contentTypeScope="" ma:versionID="279ed8a00fa87cc7af42c2b21731f222">
  <xsd:schema xmlns:xsd="http://www.w3.org/2001/XMLSchema" xmlns:xs="http://www.w3.org/2001/XMLSchema" xmlns:p="http://schemas.microsoft.com/office/2006/metadata/properties" xmlns:ns2="0dc2bb0a-eb5b-4916-9604-e90bd96605a3" targetNamespace="http://schemas.microsoft.com/office/2006/metadata/properties" ma:root="true" ma:fieldsID="fa45e2e67ad7713d61b95037c514f9db" ns2:_="">
    <xsd:import namespace="0dc2bb0a-eb5b-4916-9604-e90bd96605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2bb0a-eb5b-4916-9604-e90bd9660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0BC6AB-054A-43D4-B8E1-66FAB0F4E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c2bb0a-eb5b-4916-9604-e90bd96605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50CC0B-47FB-4BB8-8265-3DFF653B4B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1156</Words>
  <Application>Microsoft Office PowerPoint</Application>
  <PresentationFormat>Custom</PresentationFormat>
  <Paragraphs>249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Aeonik TRIAL</vt:lpstr>
      <vt:lpstr>Arial</vt:lpstr>
      <vt:lpstr>Calibri</vt:lpstr>
      <vt:lpstr>Calibri Light</vt:lpstr>
      <vt:lpstr>Office Theme</vt:lpstr>
      <vt:lpstr>UCF101 Video Action Recognition with CNN-RNN Architecture</vt:lpstr>
      <vt:lpstr>Presentation Outline</vt:lpstr>
      <vt:lpstr>Introduction &amp; Motivation</vt:lpstr>
      <vt:lpstr>Project Objectives</vt:lpstr>
      <vt:lpstr>Understanding UCF101 Dataset</vt:lpstr>
      <vt:lpstr>Action Categories</vt:lpstr>
      <vt:lpstr>Data Preprocessing</vt:lpstr>
      <vt:lpstr>Model Architecture Overview</vt:lpstr>
      <vt:lpstr>Spatial Backbone - ResNet-18</vt:lpstr>
      <vt:lpstr>Temporal Head - BiLSTM</vt:lpstr>
      <vt:lpstr>Training Strategy </vt:lpstr>
      <vt:lpstr>Optimization Details</vt:lpstr>
      <vt:lpstr>Training Configuration</vt:lpstr>
      <vt:lpstr>Overall Performance</vt:lpstr>
      <vt:lpstr>Performance by Category</vt:lpstr>
      <vt:lpstr>Performance Distribution</vt:lpstr>
      <vt:lpstr>Overfitting Analysis</vt:lpstr>
      <vt:lpstr>Architecture Improvements</vt:lpstr>
      <vt:lpstr>Training Enhancements</vt:lpstr>
      <vt:lpstr>Data and Augmentation</vt:lpstr>
      <vt:lpstr>Model Optimization</vt:lpstr>
      <vt:lpstr>Key Achievements</vt:lpstr>
      <vt:lpstr>References and Resources</vt:lpstr>
      <vt:lpstr>Demo and UI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MainTitle</dc:title>
  <dc:creator>ibrahem eldafrawy</dc:creator>
  <cp:lastModifiedBy>Mohamed Rizk</cp:lastModifiedBy>
  <cp:revision>47</cp:revision>
  <dcterms:created xsi:type="dcterms:W3CDTF">2024-02-12T07:53:43Z</dcterms:created>
  <dcterms:modified xsi:type="dcterms:W3CDTF">2025-08-20T20:51:26Z</dcterms:modified>
</cp:coreProperties>
</file>